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9" r:id="rId3"/>
    <p:sldId id="258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06" d="100"/>
          <a:sy n="106" d="100"/>
        </p:scale>
        <p:origin x="160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9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04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81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93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840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266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50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66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259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15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216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350B8-41DB-5843-B7AA-3A09A4B1585A}" type="datetimeFigureOut">
              <a:rPr lang="en-US" smtClean="0"/>
              <a:t>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80D85-1510-8B46-8FAE-62C7B95EC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67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440" y="60038"/>
            <a:ext cx="8229600" cy="4743977"/>
          </a:xfrm>
        </p:spPr>
        <p:txBody>
          <a:bodyPr>
            <a:normAutofit fontScale="90000"/>
          </a:bodyPr>
          <a:lstStyle/>
          <a:p>
            <a:pPr algn="l"/>
            <a:r>
              <a:rPr lang="en-US" sz="2400" b="1" dirty="0">
                <a:latin typeface="Georgia"/>
                <a:cs typeface="Georgia"/>
              </a:rPr>
              <a:t>Sarah Guth</a:t>
            </a:r>
            <a:br>
              <a:rPr lang="en-US" sz="2400" b="1" dirty="0">
                <a:latin typeface="Georgia"/>
                <a:cs typeface="Georgia"/>
              </a:rPr>
            </a:br>
            <a:r>
              <a:rPr lang="en-US" sz="2400" dirty="0">
                <a:latin typeface="Georgia"/>
                <a:cs typeface="Georgia"/>
              </a:rPr>
              <a:t>University of California, Berkeley</a:t>
            </a: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br>
              <a:rPr lang="en-US" sz="2400" dirty="0">
                <a:latin typeface="Georgia"/>
                <a:cs typeface="Georgia"/>
              </a:rPr>
            </a:br>
            <a:endParaRPr lang="en-US" sz="2400" b="1" dirty="0">
              <a:latin typeface="Georgia"/>
              <a:cs typeface="Georgia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92" y="2353146"/>
            <a:ext cx="9144000" cy="4898069"/>
          </a:xfrm>
          <a:prstGeom prst="rect">
            <a:avLst/>
          </a:prstGeom>
        </p:spPr>
      </p:pic>
      <p:pic>
        <p:nvPicPr>
          <p:cNvPr id="9" name="Picture 8" descr="Screen Shot 2019-01-18 at 10.04.2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187" y="5095176"/>
            <a:ext cx="2184400" cy="304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522892" y="14696"/>
            <a:ext cx="3626768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Georgia"/>
                <a:cs typeface="Georgia"/>
              </a:rPr>
              <a:t>Acknowledgments: </a:t>
            </a:r>
            <a:r>
              <a:rPr lang="en-US" sz="2400" dirty="0">
                <a:latin typeface="Georgia"/>
                <a:cs typeface="Georgia"/>
              </a:rPr>
              <a:t>Cara Brook, </a:t>
            </a:r>
            <a:br>
              <a:rPr lang="en-US" sz="2400" dirty="0">
                <a:latin typeface="Georgia"/>
                <a:cs typeface="Georgia"/>
              </a:rPr>
            </a:br>
            <a:r>
              <a:rPr lang="en-US" sz="2400" dirty="0" err="1">
                <a:latin typeface="Georgia"/>
                <a:cs typeface="Georgia"/>
              </a:rPr>
              <a:t>Soa</a:t>
            </a:r>
            <a:r>
              <a:rPr lang="en-US" sz="2400" dirty="0">
                <a:latin typeface="Georgia"/>
                <a:cs typeface="Georgia"/>
              </a:rPr>
              <a:t> </a:t>
            </a:r>
            <a:r>
              <a:rPr lang="en-US" sz="2400" dirty="0" err="1">
                <a:latin typeface="Georgia"/>
                <a:cs typeface="Georgia"/>
              </a:rPr>
              <a:t>Fy</a:t>
            </a:r>
            <a:r>
              <a:rPr lang="en-US" sz="2400" dirty="0">
                <a:latin typeface="Georgia"/>
                <a:cs typeface="Georgia"/>
              </a:rPr>
              <a:t> </a:t>
            </a:r>
            <a:r>
              <a:rPr lang="en-US" sz="2400" dirty="0" err="1">
                <a:latin typeface="Georgia"/>
                <a:cs typeface="Georgia"/>
              </a:rPr>
              <a:t>Andriamandimby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95058" y="1167349"/>
            <a:ext cx="6696954" cy="2677656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Georgia"/>
                <a:cs typeface="Georgia"/>
              </a:rPr>
              <a:t>Background: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latin typeface="Georgia"/>
                <a:cs typeface="Georgia"/>
              </a:rPr>
              <a:t>Yellow fever, dengue, chikungunya, and Zika viruses circulate in the Brazilian human population.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latin typeface="Georgia"/>
                <a:cs typeface="Georgia"/>
              </a:rPr>
              <a:t>Yellow fever established a primate transmission cycle – we’re concerned the other viruses will do the same.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-39692" y="2947240"/>
            <a:ext cx="249132" cy="294723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89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30970" y="6519647"/>
            <a:ext cx="2725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Hamrick et al. 2017</a:t>
            </a:r>
          </a:p>
        </p:txBody>
      </p:sp>
      <p:pic>
        <p:nvPicPr>
          <p:cNvPr id="6" name="Picture 5" descr="journal.pntd.0005897.g00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0" y="1501459"/>
            <a:ext cx="6706210" cy="514441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98811" y="212440"/>
            <a:ext cx="7769245" cy="12165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98811" y="228672"/>
            <a:ext cx="7925356" cy="1200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Georgia"/>
                <a:cs typeface="Georgia"/>
              </a:rPr>
              <a:t>Statistical model question: </a:t>
            </a:r>
          </a:p>
          <a:p>
            <a:r>
              <a:rPr lang="en-US" sz="2400" dirty="0">
                <a:latin typeface="Georgia"/>
                <a:cs typeface="Georgia"/>
              </a:rPr>
              <a:t>What is the relationship between the number of human cases and climatic variables?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99120" y="1889725"/>
            <a:ext cx="234488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Response variable:</a:t>
            </a:r>
            <a:r>
              <a:rPr lang="en-US" sz="2000" dirty="0"/>
              <a:t> number of human yellow fever cases</a:t>
            </a:r>
          </a:p>
          <a:p>
            <a:endParaRPr lang="en-US" sz="2000" dirty="0"/>
          </a:p>
          <a:p>
            <a:r>
              <a:rPr lang="en-US" sz="2000" b="1" dirty="0"/>
              <a:t>Predictor variables:</a:t>
            </a:r>
            <a:r>
              <a:rPr lang="en-US" sz="2000" dirty="0"/>
              <a:t> annual rainfall, temperature, humidity, human population size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87090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/>
          <p:cNvSpPr/>
          <p:nvPr/>
        </p:nvSpPr>
        <p:spPr>
          <a:xfrm>
            <a:off x="298811" y="212440"/>
            <a:ext cx="7769245" cy="16395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5262263" y="2180432"/>
            <a:ext cx="1312989" cy="96312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215214" y="2859302"/>
            <a:ext cx="915826" cy="1054642"/>
          </a:xfrm>
          <a:prstGeom prst="rect">
            <a:avLst/>
          </a:prstGeom>
          <a:ln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0298" tIns="55148" rIns="110298" bIns="55148" rtlCol="0" anchor="ctr"/>
          <a:lstStyle/>
          <a:p>
            <a:pPr algn="ctr"/>
            <a:endParaRPr lang="en-US" dirty="0">
              <a:latin typeface="Georgia"/>
              <a:cs typeface="Georgi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710792" y="2812384"/>
            <a:ext cx="957236" cy="1098316"/>
          </a:xfrm>
          <a:prstGeom prst="rect">
            <a:avLst/>
          </a:prstGeom>
          <a:ln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0298" tIns="55148" rIns="110298" bIns="55148" rtlCol="0" anchor="ctr"/>
          <a:lstStyle/>
          <a:p>
            <a:pPr algn="ctr"/>
            <a:endParaRPr lang="en-US" dirty="0">
              <a:latin typeface="Georgia"/>
              <a:cs typeface="Georgi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699893" y="2825086"/>
            <a:ext cx="915826" cy="1054642"/>
          </a:xfrm>
          <a:prstGeom prst="rect">
            <a:avLst/>
          </a:prstGeom>
          <a:ln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0298" tIns="55148" rIns="110298" bIns="55148" rtlCol="0" anchor="ctr"/>
          <a:lstStyle/>
          <a:p>
            <a:pPr algn="ctr"/>
            <a:endParaRPr lang="en-US" dirty="0">
              <a:latin typeface="Georgia"/>
              <a:cs typeface="Georgi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226544" y="5083457"/>
            <a:ext cx="957236" cy="1098316"/>
          </a:xfrm>
          <a:prstGeom prst="rect">
            <a:avLst/>
          </a:prstGeom>
          <a:ln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0298" tIns="55148" rIns="110298" bIns="55148" rtlCol="0" anchor="ctr"/>
          <a:lstStyle/>
          <a:p>
            <a:pPr algn="ctr"/>
            <a:endParaRPr lang="en-US" dirty="0">
              <a:latin typeface="Georgia"/>
              <a:cs typeface="Georgia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82234" y="5080462"/>
            <a:ext cx="915826" cy="1054642"/>
          </a:xfrm>
          <a:prstGeom prst="rect">
            <a:avLst/>
          </a:prstGeom>
          <a:ln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0298" tIns="55148" rIns="110298" bIns="55148" rtlCol="0" anchor="ctr"/>
          <a:lstStyle/>
          <a:p>
            <a:pPr algn="ctr"/>
            <a:endParaRPr lang="en-US" dirty="0">
              <a:latin typeface="Georgia"/>
              <a:cs typeface="Georgi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96083" y="2825810"/>
            <a:ext cx="915826" cy="850037"/>
          </a:xfrm>
          <a:prstGeom prst="rect">
            <a:avLst/>
          </a:prstGeom>
          <a:noFill/>
        </p:spPr>
        <p:txBody>
          <a:bodyPr wrap="square" lIns="110298" tIns="55148" rIns="110298" bIns="55148" rtlCol="0">
            <a:spAutoFit/>
          </a:bodyPr>
          <a:lstStyle/>
          <a:p>
            <a:r>
              <a:rPr lang="en-US" sz="4800" dirty="0">
                <a:latin typeface="Georgia"/>
                <a:cs typeface="Georgia"/>
              </a:rPr>
              <a:t>S</a:t>
            </a:r>
            <a:r>
              <a:rPr lang="en-US" sz="4800" baseline="-25000" dirty="0">
                <a:latin typeface="Georgia"/>
                <a:cs typeface="Georgia"/>
              </a:rPr>
              <a:t>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189264" y="2881838"/>
            <a:ext cx="989390" cy="850037"/>
          </a:xfrm>
          <a:prstGeom prst="rect">
            <a:avLst/>
          </a:prstGeom>
          <a:noFill/>
        </p:spPr>
        <p:txBody>
          <a:bodyPr wrap="square" lIns="110298" tIns="55148" rIns="110298" bIns="55148" rtlCol="0">
            <a:spAutoFit/>
          </a:bodyPr>
          <a:lstStyle/>
          <a:p>
            <a:r>
              <a:rPr lang="en-US" sz="4800" dirty="0">
                <a:latin typeface="Georgia"/>
                <a:cs typeface="Georgia"/>
              </a:rPr>
              <a:t>E</a:t>
            </a:r>
            <a:r>
              <a:rPr lang="en-US" sz="4800" baseline="-25000" dirty="0">
                <a:latin typeface="Georgia"/>
                <a:cs typeface="Georgia"/>
              </a:rPr>
              <a:t>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06029" y="2903398"/>
            <a:ext cx="915826" cy="850037"/>
          </a:xfrm>
          <a:prstGeom prst="rect">
            <a:avLst/>
          </a:prstGeom>
          <a:noFill/>
        </p:spPr>
        <p:txBody>
          <a:bodyPr wrap="square" lIns="110298" tIns="55148" rIns="110298" bIns="55148" rtlCol="0">
            <a:spAutoFit/>
          </a:bodyPr>
          <a:lstStyle/>
          <a:p>
            <a:r>
              <a:rPr lang="en-US" sz="4800" dirty="0">
                <a:latin typeface="Georgia"/>
                <a:cs typeface="Georgia"/>
              </a:rPr>
              <a:t>I</a:t>
            </a:r>
            <a:r>
              <a:rPr lang="en-US" sz="4800" baseline="-25000" dirty="0">
                <a:latin typeface="Georgia"/>
                <a:cs typeface="Georgia"/>
              </a:rPr>
              <a:t>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355607" y="5114179"/>
            <a:ext cx="915826" cy="850037"/>
          </a:xfrm>
          <a:prstGeom prst="rect">
            <a:avLst/>
          </a:prstGeom>
          <a:noFill/>
        </p:spPr>
        <p:txBody>
          <a:bodyPr wrap="square" lIns="110298" tIns="55148" rIns="110298" bIns="55148" rtlCol="0">
            <a:spAutoFit/>
          </a:bodyPr>
          <a:lstStyle/>
          <a:p>
            <a:r>
              <a:rPr lang="en-US" sz="4800" dirty="0">
                <a:latin typeface="Georgia"/>
                <a:cs typeface="Georgia"/>
              </a:rPr>
              <a:t>S</a:t>
            </a:r>
            <a:r>
              <a:rPr lang="en-US" sz="4800" baseline="-25000" dirty="0">
                <a:latin typeface="Georgia"/>
                <a:cs typeface="Georgia"/>
              </a:rPr>
              <a:t>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02465" y="5150479"/>
            <a:ext cx="915826" cy="850037"/>
          </a:xfrm>
          <a:prstGeom prst="rect">
            <a:avLst/>
          </a:prstGeom>
          <a:noFill/>
        </p:spPr>
        <p:txBody>
          <a:bodyPr wrap="square" lIns="110298" tIns="55148" rIns="110298" bIns="55148" rtlCol="0">
            <a:spAutoFit/>
          </a:bodyPr>
          <a:lstStyle/>
          <a:p>
            <a:r>
              <a:rPr lang="en-US" sz="4800" dirty="0">
                <a:latin typeface="Georgia"/>
                <a:cs typeface="Georgia"/>
              </a:rPr>
              <a:t>I</a:t>
            </a:r>
            <a:r>
              <a:rPr lang="en-US" sz="4800" baseline="-25000" dirty="0">
                <a:latin typeface="Georgia"/>
                <a:cs typeface="Georgia"/>
              </a:rPr>
              <a:t>p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259817" y="5131664"/>
            <a:ext cx="915826" cy="1054642"/>
          </a:xfrm>
          <a:prstGeom prst="rect">
            <a:avLst/>
          </a:prstGeom>
          <a:ln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10298" tIns="55148" rIns="110298" bIns="55148" rtlCol="0" anchor="ctr"/>
          <a:lstStyle/>
          <a:p>
            <a:pPr algn="ctr"/>
            <a:endParaRPr lang="en-US" dirty="0">
              <a:latin typeface="Georgia"/>
              <a:cs typeface="Georgi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302506" y="5143152"/>
            <a:ext cx="915826" cy="850037"/>
          </a:xfrm>
          <a:prstGeom prst="rect">
            <a:avLst/>
          </a:prstGeom>
          <a:noFill/>
        </p:spPr>
        <p:txBody>
          <a:bodyPr wrap="square" lIns="110298" tIns="55148" rIns="110298" bIns="55148" rtlCol="0">
            <a:spAutoFit/>
          </a:bodyPr>
          <a:lstStyle/>
          <a:p>
            <a:r>
              <a:rPr lang="en-US" sz="4800" dirty="0">
                <a:latin typeface="Georgia"/>
                <a:cs typeface="Georgia"/>
              </a:rPr>
              <a:t>R</a:t>
            </a:r>
            <a:r>
              <a:rPr lang="en-US" sz="4800" baseline="-25000" dirty="0">
                <a:latin typeface="Georgia"/>
                <a:cs typeface="Georgia"/>
              </a:rPr>
              <a:t>p</a:t>
            </a:r>
          </a:p>
        </p:txBody>
      </p:sp>
      <p:cxnSp>
        <p:nvCxnSpPr>
          <p:cNvPr id="16" name="Straight Arrow Connector 15"/>
          <p:cNvCxnSpPr>
            <a:stCxn id="7" idx="0"/>
          </p:cNvCxnSpPr>
          <p:nvPr/>
        </p:nvCxnSpPr>
        <p:spPr>
          <a:xfrm flipH="1" flipV="1">
            <a:off x="3241135" y="3241155"/>
            <a:ext cx="1464027" cy="184230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241136" y="3913944"/>
            <a:ext cx="3455115" cy="1599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676692" y="3241155"/>
            <a:ext cx="1524307" cy="0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214440" y="5513274"/>
            <a:ext cx="2000572" cy="0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233096" y="5513274"/>
            <a:ext cx="2000572" cy="0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171944" y="3241155"/>
            <a:ext cx="1524307" cy="0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166106" y="4533830"/>
            <a:ext cx="3900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Georgia"/>
                <a:cs typeface="Georgia"/>
              </a:rPr>
              <a:t>Primates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586935" y="2314230"/>
            <a:ext cx="3932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Georgia"/>
                <a:cs typeface="Georgia"/>
              </a:rPr>
              <a:t>Mosquitoes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121275" y="2839146"/>
            <a:ext cx="95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birth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84057" y="5134335"/>
            <a:ext cx="95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birth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2148889" y="3884558"/>
            <a:ext cx="0" cy="394427"/>
          </a:xfrm>
          <a:prstGeom prst="straightConnector1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688325" y="3920040"/>
            <a:ext cx="0" cy="394427"/>
          </a:xfrm>
          <a:prstGeom prst="straightConnector1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233668" y="3920040"/>
            <a:ext cx="0" cy="394427"/>
          </a:xfrm>
          <a:prstGeom prst="straightConnector1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1728430" y="6135104"/>
            <a:ext cx="0" cy="394427"/>
          </a:xfrm>
          <a:prstGeom prst="straightConnector1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4731491" y="6186306"/>
            <a:ext cx="0" cy="394427"/>
          </a:xfrm>
          <a:prstGeom prst="straightConnector1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7727602" y="6186306"/>
            <a:ext cx="0" cy="394427"/>
          </a:xfrm>
          <a:prstGeom prst="straightConnector1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V="1">
            <a:off x="778632" y="5543979"/>
            <a:ext cx="496343" cy="963"/>
          </a:xfrm>
          <a:prstGeom prst="straightConnector1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1199740" y="3261311"/>
            <a:ext cx="496343" cy="963"/>
          </a:xfrm>
          <a:prstGeom prst="straightConnector1">
            <a:avLst/>
          </a:prstGeom>
          <a:ln w="12700" cmpd="sng">
            <a:solidFill>
              <a:schemeClr val="tx1">
                <a:lumMod val="75000"/>
                <a:lumOff val="25000"/>
              </a:schemeClr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458047" y="3838087"/>
            <a:ext cx="95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death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000774" y="3859782"/>
            <a:ext cx="95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death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546085" y="3847672"/>
            <a:ext cx="95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death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1009917" y="6119887"/>
            <a:ext cx="95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death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4041090" y="6160199"/>
            <a:ext cx="95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death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7022221" y="6144452"/>
            <a:ext cx="95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4040"/>
                </a:solidFill>
              </a:rPr>
              <a:t>death</a:t>
            </a:r>
          </a:p>
        </p:txBody>
      </p:sp>
      <p:sp>
        <p:nvSpPr>
          <p:cNvPr id="68" name="TextBox 67"/>
          <p:cNvSpPr txBox="1"/>
          <p:nvPr/>
        </p:nvSpPr>
        <p:spPr>
          <a:xfrm rot="20076073">
            <a:off x="4936984" y="4025569"/>
            <a:ext cx="1397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transmission</a:t>
            </a:r>
          </a:p>
        </p:txBody>
      </p:sp>
      <p:sp>
        <p:nvSpPr>
          <p:cNvPr id="69" name="TextBox 68"/>
          <p:cNvSpPr txBox="1"/>
          <p:nvPr/>
        </p:nvSpPr>
        <p:spPr>
          <a:xfrm rot="3084067">
            <a:off x="3117059" y="3927940"/>
            <a:ext cx="1397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transmission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5233097" y="5426089"/>
            <a:ext cx="202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recovery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2214440" y="5463453"/>
            <a:ext cx="1986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infection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611909" y="2891978"/>
            <a:ext cx="1603305" cy="370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exposure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128667" y="2161758"/>
            <a:ext cx="1579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extrinsic</a:t>
            </a:r>
          </a:p>
          <a:p>
            <a:pPr algn="ctr"/>
            <a:r>
              <a:rPr lang="en-US" b="1" dirty="0"/>
              <a:t>incubation period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98811" y="228672"/>
            <a:ext cx="7925356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Georgia"/>
                <a:cs typeface="Georgia"/>
              </a:rPr>
              <a:t>Mechanistic model question: </a:t>
            </a:r>
          </a:p>
          <a:p>
            <a:r>
              <a:rPr lang="en-US" sz="2400" dirty="0">
                <a:latin typeface="Georgia"/>
                <a:cs typeface="Georgia"/>
              </a:rPr>
              <a:t>How does variation in </a:t>
            </a:r>
            <a:r>
              <a:rPr lang="en-US" sz="2400" b="1" dirty="0">
                <a:latin typeface="Georgia"/>
                <a:cs typeface="Georgia"/>
              </a:rPr>
              <a:t>the extrinsic incubation period </a:t>
            </a:r>
            <a:r>
              <a:rPr lang="en-US" sz="2400" dirty="0">
                <a:latin typeface="Georgia"/>
                <a:cs typeface="Georgia"/>
              </a:rPr>
              <a:t>influence the </a:t>
            </a:r>
            <a:r>
              <a:rPr lang="en-US" sz="2400" b="1" dirty="0">
                <a:latin typeface="Georgia"/>
                <a:cs typeface="Georgia"/>
              </a:rPr>
              <a:t>probability of persistence </a:t>
            </a:r>
            <a:r>
              <a:rPr lang="en-US" sz="2400" dirty="0">
                <a:latin typeface="Georgia"/>
                <a:cs typeface="Georgia"/>
              </a:rPr>
              <a:t>for mosquito-borne zoonoses in the primate population?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0514316" y="80297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11336039" y="169932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26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00765" y="341226"/>
            <a:ext cx="7769245" cy="113837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orgia"/>
                <a:cs typeface="Georgia"/>
              </a:rPr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eorgia"/>
                <a:cs typeface="Georgia"/>
              </a:rPr>
              <a:t>Incorporate a biologically-realistic primate birth pulse into the mechanistic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Georgia"/>
                <a:cs typeface="Georgia"/>
              </a:rPr>
              <a:t>Understand how the timing of the primate birth pulse influences persistence</a:t>
            </a:r>
          </a:p>
        </p:txBody>
      </p:sp>
    </p:spTree>
    <p:extLst>
      <p:ext uri="{BB962C8B-B14F-4D97-AF65-F5344CB8AC3E}">
        <p14:creationId xmlns:p14="http://schemas.microsoft.com/office/powerpoint/2010/main" val="3532731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183</Words>
  <Application>Microsoft Macintosh PowerPoint</Application>
  <PresentationFormat>On-screen Show (4:3)</PresentationFormat>
  <Paragraphs>39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Georgia</vt:lpstr>
      <vt:lpstr>Office Theme</vt:lpstr>
      <vt:lpstr>Sarah Guth University of California, Berkeley            </vt:lpstr>
      <vt:lpstr>PowerPoint Presentation</vt:lpstr>
      <vt:lpstr>PowerPoint Presentation</vt:lpstr>
      <vt:lpstr>Next steps</vt:lpstr>
    </vt:vector>
  </TitlesOfParts>
  <Company>Middlebury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Guth</dc:creator>
  <cp:lastModifiedBy>Cara Brook</cp:lastModifiedBy>
  <cp:revision>17</cp:revision>
  <dcterms:created xsi:type="dcterms:W3CDTF">2019-01-18T04:30:22Z</dcterms:created>
  <dcterms:modified xsi:type="dcterms:W3CDTF">2020-01-11T05:25:12Z</dcterms:modified>
</cp:coreProperties>
</file>

<file path=docProps/thumbnail.jpeg>
</file>